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Gelasio" panose="020B0604020202020204" charset="0"/>
      <p:regular r:id="rId19"/>
      <p:bold r:id="rId20"/>
      <p:italic r:id="rId21"/>
      <p:boldItalic r:id="rId22"/>
    </p:embeddedFont>
    <p:embeddedFont>
      <p:font typeface="Lato" panose="020F0502020204030203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26846F-2840-4A38-8A76-9840C34D21B3}" v="34" dt="2025-09-21T04:21:22.0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‹#›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" name="Google Shape;4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4" name="Google Shape;20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816ef9119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816ef9119a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g3816ef9119a_0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5" name="Google Shape;16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11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1 master">
  <p:cSld name="Slide 11 mast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7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8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9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9 master">
  <p:cSld name="Slide 9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0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4"/>
          <p:cNvSpPr/>
          <p:nvPr/>
        </p:nvSpPr>
        <p:spPr>
          <a:xfrm>
            <a:off x="6280190" y="114942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4450"/>
              <a:buFont typeface="Gelasio"/>
              <a:buNone/>
            </a:pPr>
            <a:r>
              <a:rPr lang="en-US" sz="445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Airbnb Dashboard User Guide</a:t>
            </a:r>
            <a:endParaRPr sz="4450" b="0" i="0" u="none" strike="noStrike" cap="none"/>
          </a:p>
        </p:txBody>
      </p:sp>
      <p:sp>
        <p:nvSpPr>
          <p:cNvPr id="51" name="Google Shape;51;p14"/>
          <p:cNvSpPr/>
          <p:nvPr/>
        </p:nvSpPr>
        <p:spPr>
          <a:xfrm>
            <a:off x="6280190" y="2907149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Complete documentation for navigating and utilizing the Airbnb Market Insights Dashboard for data-driven decision making.</a:t>
            </a:r>
            <a:endParaRPr sz="1750" b="0" i="0" u="none" strike="noStrike" cap="none"/>
          </a:p>
        </p:txBody>
      </p:sp>
      <p:sp>
        <p:nvSpPr>
          <p:cNvPr id="52" name="Google Shape;52;p14"/>
          <p:cNvSpPr/>
          <p:nvPr/>
        </p:nvSpPr>
        <p:spPr>
          <a:xfrm>
            <a:off x="6280190" y="388810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1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Prepared By:</a:t>
            </a:r>
            <a:endParaRPr sz="1750" b="0" i="0" u="none" strike="noStrike" cap="none"/>
          </a:p>
        </p:txBody>
      </p:sp>
      <p:sp>
        <p:nvSpPr>
          <p:cNvPr id="53" name="Google Shape;53;p14"/>
          <p:cNvSpPr/>
          <p:nvPr/>
        </p:nvSpPr>
        <p:spPr>
          <a:xfrm>
            <a:off x="6280190" y="4506158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Char char="•"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Vikranth Singh</a:t>
            </a:r>
            <a:endParaRPr sz="1750" b="0" i="0" u="none" strike="noStrike" cap="none"/>
          </a:p>
        </p:txBody>
      </p:sp>
      <p:sp>
        <p:nvSpPr>
          <p:cNvPr id="54" name="Google Shape;54;p14"/>
          <p:cNvSpPr/>
          <p:nvPr/>
        </p:nvSpPr>
        <p:spPr>
          <a:xfrm>
            <a:off x="6280190" y="4948357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Char char="•"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Chinta Dileep Chandra</a:t>
            </a:r>
            <a:endParaRPr sz="1750" b="0" i="0" u="none" strike="noStrike" cap="none"/>
          </a:p>
        </p:txBody>
      </p:sp>
      <p:sp>
        <p:nvSpPr>
          <p:cNvPr id="55" name="Google Shape;55;p14"/>
          <p:cNvSpPr/>
          <p:nvPr/>
        </p:nvSpPr>
        <p:spPr>
          <a:xfrm>
            <a:off x="6280190" y="539055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Char char="•"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Rohit Sharma</a:t>
            </a:r>
            <a:endParaRPr sz="1750" b="0" i="0" u="none" strike="noStrike" cap="none"/>
          </a:p>
        </p:txBody>
      </p:sp>
      <p:sp>
        <p:nvSpPr>
          <p:cNvPr id="56" name="Google Shape;56;p14"/>
          <p:cNvSpPr/>
          <p:nvPr/>
        </p:nvSpPr>
        <p:spPr>
          <a:xfrm>
            <a:off x="6280190" y="5832753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Char char="•"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Mohammed Suhail</a:t>
            </a:r>
            <a:endParaRPr sz="1750" b="0" i="0" u="none" strike="noStrike" cap="none"/>
          </a:p>
        </p:txBody>
      </p:sp>
      <p:sp>
        <p:nvSpPr>
          <p:cNvPr id="57" name="Google Shape;57;p14"/>
          <p:cNvSpPr/>
          <p:nvPr/>
        </p:nvSpPr>
        <p:spPr>
          <a:xfrm>
            <a:off x="6280190" y="6274951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Char char="•"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Nikitta Nataraj</a:t>
            </a:r>
            <a:endParaRPr sz="1750" b="0" i="0" u="none" strike="noStrike" cap="none"/>
          </a:p>
        </p:txBody>
      </p:sp>
      <p:sp>
        <p:nvSpPr>
          <p:cNvPr id="58" name="Google Shape;58;p14"/>
          <p:cNvSpPr/>
          <p:nvPr/>
        </p:nvSpPr>
        <p:spPr>
          <a:xfrm>
            <a:off x="6280190" y="671714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Char char="•"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Priyanka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/>
          <p:nvPr/>
        </p:nvSpPr>
        <p:spPr>
          <a:xfrm>
            <a:off x="793789" y="1701563"/>
            <a:ext cx="6576179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4450"/>
              <a:buFont typeface="Gelasio"/>
              <a:buNone/>
            </a:pPr>
            <a:r>
              <a:rPr lang="en-US" sz="445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Best Practices for Analysis</a:t>
            </a:r>
            <a:endParaRPr sz="4450" b="0" i="0" u="none" strike="noStrike" cap="none"/>
          </a:p>
        </p:txBody>
      </p:sp>
      <p:pic>
        <p:nvPicPr>
          <p:cNvPr id="193" name="Google Shape;193;p2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790" y="3657600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"/>
          <p:cNvSpPr/>
          <p:nvPr/>
        </p:nvSpPr>
        <p:spPr>
          <a:xfrm>
            <a:off x="1644253" y="379226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200"/>
              <a:buFont typeface="Gelasio"/>
              <a:buNone/>
            </a:pPr>
            <a:r>
              <a:rPr lang="en-US" sz="2200" b="0" i="0" u="none" strike="noStrike" cap="none" dirty="0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Time Period Selection</a:t>
            </a:r>
            <a:endParaRPr sz="2200" b="0" i="0" u="none" strike="noStrike" cap="none" dirty="0"/>
          </a:p>
        </p:txBody>
      </p:sp>
      <p:sp>
        <p:nvSpPr>
          <p:cNvPr id="195" name="Google Shape;195;p23"/>
          <p:cNvSpPr/>
          <p:nvPr/>
        </p:nvSpPr>
        <p:spPr>
          <a:xfrm>
            <a:off x="1644253" y="4282678"/>
            <a:ext cx="3308152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 dirty="0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Start with broader date ranges to identify trends, then narrow focus for detailed analysis of specific periods.</a:t>
            </a:r>
            <a:endParaRPr sz="1750" b="0" i="0" u="none" strike="noStrike" cap="none" dirty="0"/>
          </a:p>
        </p:txBody>
      </p:sp>
      <p:pic>
        <p:nvPicPr>
          <p:cNvPr id="196" name="Google Shape;196;p23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35893" y="3657600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3"/>
          <p:cNvSpPr/>
          <p:nvPr/>
        </p:nvSpPr>
        <p:spPr>
          <a:xfrm>
            <a:off x="6086356" y="379226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Regional Filtering</a:t>
            </a:r>
            <a:endParaRPr sz="2200" b="0" i="0" u="none" strike="noStrike" cap="none"/>
          </a:p>
        </p:txBody>
      </p:sp>
      <p:sp>
        <p:nvSpPr>
          <p:cNvPr id="198" name="Google Shape;198;p23"/>
          <p:cNvSpPr/>
          <p:nvPr/>
        </p:nvSpPr>
        <p:spPr>
          <a:xfrm>
            <a:off x="6086356" y="4282678"/>
            <a:ext cx="3308152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Compare similar regions or property types to identify performance patterns and market opportunities.</a:t>
            </a:r>
            <a:endParaRPr sz="1750" b="0" i="0" u="none" strike="noStrike" cap="none"/>
          </a:p>
        </p:txBody>
      </p:sp>
      <p:pic>
        <p:nvPicPr>
          <p:cNvPr id="199" name="Google Shape;199;p23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677995" y="3657600"/>
            <a:ext cx="566976" cy="566976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"/>
          <p:cNvSpPr/>
          <p:nvPr/>
        </p:nvSpPr>
        <p:spPr>
          <a:xfrm>
            <a:off x="10528459" y="379226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Scenario Modeling</a:t>
            </a:r>
            <a:endParaRPr sz="2200" b="0" i="0" u="none" strike="noStrike" cap="none"/>
          </a:p>
        </p:txBody>
      </p:sp>
      <p:sp>
        <p:nvSpPr>
          <p:cNvPr id="201" name="Google Shape;201;p23"/>
          <p:cNvSpPr/>
          <p:nvPr/>
        </p:nvSpPr>
        <p:spPr>
          <a:xfrm>
            <a:off x="10528459" y="4282678"/>
            <a:ext cx="3308152" cy="145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Test multiple occupancy and seasonal scenarios to understand revenue sensitivity and risk factors.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4"/>
          <p:cNvSpPr/>
          <p:nvPr/>
        </p:nvSpPr>
        <p:spPr>
          <a:xfrm>
            <a:off x="715685" y="603052"/>
            <a:ext cx="5648563" cy="639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4000"/>
              <a:buFont typeface="Gelasio"/>
              <a:buNone/>
            </a:pPr>
            <a:r>
              <a:rPr lang="en-US" sz="400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Getting Started Checklist</a:t>
            </a:r>
            <a:endParaRPr sz="4000" b="0" i="0" u="none" strike="noStrike" cap="none"/>
          </a:p>
        </p:txBody>
      </p:sp>
      <p:sp>
        <p:nvSpPr>
          <p:cNvPr id="209" name="Google Shape;209;p24"/>
          <p:cNvSpPr/>
          <p:nvPr/>
        </p:nvSpPr>
        <p:spPr>
          <a:xfrm>
            <a:off x="920115" y="1855470"/>
            <a:ext cx="204430" cy="920115"/>
          </a:xfrm>
          <a:prstGeom prst="roundRect">
            <a:avLst>
              <a:gd name="adj" fmla="val 42016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4"/>
          <p:cNvSpPr/>
          <p:nvPr/>
        </p:nvSpPr>
        <p:spPr>
          <a:xfrm>
            <a:off x="715685" y="1721287"/>
            <a:ext cx="613410" cy="613410"/>
          </a:xfrm>
          <a:prstGeom prst="roundRect">
            <a:avLst>
              <a:gd name="adj" fmla="val 74534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1" name="Google Shape;211;p24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9037" y="1836301"/>
            <a:ext cx="306705" cy="38338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4"/>
          <p:cNvSpPr/>
          <p:nvPr/>
        </p:nvSpPr>
        <p:spPr>
          <a:xfrm>
            <a:off x="1533525" y="1753195"/>
            <a:ext cx="2556272" cy="319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000"/>
              <a:buFont typeface="Gelasio"/>
              <a:buNone/>
            </a:pPr>
            <a:r>
              <a:rPr lang="en-US" sz="20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Access Dashboard</a:t>
            </a:r>
            <a:endParaRPr sz="2000" b="0" i="0" u="none" strike="noStrike" cap="none"/>
          </a:p>
        </p:txBody>
      </p:sp>
      <p:sp>
        <p:nvSpPr>
          <p:cNvPr id="213" name="Google Shape;213;p24"/>
          <p:cNvSpPr/>
          <p:nvPr/>
        </p:nvSpPr>
        <p:spPr>
          <a:xfrm>
            <a:off x="1533525" y="2195274"/>
            <a:ext cx="6894790" cy="327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600"/>
              <a:buFont typeface="Lato"/>
              <a:buNone/>
            </a:pPr>
            <a:r>
              <a:rPr lang="en-US" sz="16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Log into Power BI using the provided URL and verify all pages load correctly.</a:t>
            </a:r>
            <a:endParaRPr sz="1600" b="0" i="0" u="none" strike="noStrike" cap="none"/>
          </a:p>
        </p:txBody>
      </p:sp>
      <p:sp>
        <p:nvSpPr>
          <p:cNvPr id="214" name="Google Shape;214;p24"/>
          <p:cNvSpPr/>
          <p:nvPr/>
        </p:nvSpPr>
        <p:spPr>
          <a:xfrm>
            <a:off x="1226820" y="3286839"/>
            <a:ext cx="204430" cy="920115"/>
          </a:xfrm>
          <a:prstGeom prst="roundRect">
            <a:avLst>
              <a:gd name="adj" fmla="val 42016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4"/>
          <p:cNvSpPr/>
          <p:nvPr/>
        </p:nvSpPr>
        <p:spPr>
          <a:xfrm>
            <a:off x="1022390" y="3152656"/>
            <a:ext cx="613410" cy="613410"/>
          </a:xfrm>
          <a:prstGeom prst="roundRect">
            <a:avLst>
              <a:gd name="adj" fmla="val 74534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6" name="Google Shape;216;p24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75742" y="3267670"/>
            <a:ext cx="306705" cy="383381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4"/>
          <p:cNvSpPr/>
          <p:nvPr/>
        </p:nvSpPr>
        <p:spPr>
          <a:xfrm>
            <a:off x="1840230" y="3184565"/>
            <a:ext cx="2556272" cy="319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000"/>
              <a:buFont typeface="Gelasio"/>
              <a:buNone/>
            </a:pPr>
            <a:r>
              <a:rPr lang="en-US" sz="20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Configure Filters</a:t>
            </a:r>
            <a:endParaRPr sz="2000" b="0" i="0" u="none" strike="noStrike" cap="none"/>
          </a:p>
        </p:txBody>
      </p:sp>
      <p:sp>
        <p:nvSpPr>
          <p:cNvPr id="218" name="Google Shape;218;p24"/>
          <p:cNvSpPr/>
          <p:nvPr/>
        </p:nvSpPr>
        <p:spPr>
          <a:xfrm>
            <a:off x="1840230" y="3626644"/>
            <a:ext cx="6588085" cy="327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600"/>
              <a:buFont typeface="Lato"/>
              <a:buNone/>
            </a:pPr>
            <a:r>
              <a:rPr lang="en-US" sz="16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Set your preferred date range and regional filters for initial analysis scope.</a:t>
            </a:r>
            <a:endParaRPr sz="1600" b="0" i="0" u="none" strike="noStrike" cap="none"/>
          </a:p>
        </p:txBody>
      </p:sp>
      <p:sp>
        <p:nvSpPr>
          <p:cNvPr id="219" name="Google Shape;219;p24"/>
          <p:cNvSpPr/>
          <p:nvPr/>
        </p:nvSpPr>
        <p:spPr>
          <a:xfrm>
            <a:off x="1533525" y="4718209"/>
            <a:ext cx="204430" cy="1198483"/>
          </a:xfrm>
          <a:prstGeom prst="roundRect">
            <a:avLst>
              <a:gd name="adj" fmla="val 42016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4"/>
          <p:cNvSpPr/>
          <p:nvPr/>
        </p:nvSpPr>
        <p:spPr>
          <a:xfrm>
            <a:off x="1329095" y="4584025"/>
            <a:ext cx="613410" cy="613410"/>
          </a:xfrm>
          <a:prstGeom prst="roundRect">
            <a:avLst>
              <a:gd name="adj" fmla="val 74534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1" name="Google Shape;221;p24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482447" y="4699040"/>
            <a:ext cx="306705" cy="383381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4"/>
          <p:cNvSpPr/>
          <p:nvPr/>
        </p:nvSpPr>
        <p:spPr>
          <a:xfrm>
            <a:off x="2146935" y="4615934"/>
            <a:ext cx="2556272" cy="319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000"/>
              <a:buFont typeface="Gelasio"/>
              <a:buNone/>
            </a:pPr>
            <a:r>
              <a:rPr lang="en-US" sz="20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Test Parameters</a:t>
            </a:r>
            <a:endParaRPr sz="2000" b="0" i="0" u="none" strike="noStrike" cap="none"/>
          </a:p>
        </p:txBody>
      </p:sp>
      <p:sp>
        <p:nvSpPr>
          <p:cNvPr id="223" name="Google Shape;223;p24"/>
          <p:cNvSpPr/>
          <p:nvPr/>
        </p:nvSpPr>
        <p:spPr>
          <a:xfrm>
            <a:off x="2146935" y="5058013"/>
            <a:ext cx="6281380" cy="65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600"/>
              <a:buFont typeface="Lato"/>
              <a:buNone/>
            </a:pPr>
            <a:r>
              <a:rPr lang="en-US" sz="16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Experiment with occupancy and seasonal sliders to understand their impact on projections.</a:t>
            </a:r>
            <a:endParaRPr sz="1600" b="0" i="0" u="none" strike="noStrike" cap="none"/>
          </a:p>
        </p:txBody>
      </p:sp>
      <p:sp>
        <p:nvSpPr>
          <p:cNvPr id="224" name="Google Shape;224;p24"/>
          <p:cNvSpPr/>
          <p:nvPr/>
        </p:nvSpPr>
        <p:spPr>
          <a:xfrm>
            <a:off x="1840349" y="6427946"/>
            <a:ext cx="204430" cy="1198483"/>
          </a:xfrm>
          <a:prstGeom prst="roundRect">
            <a:avLst>
              <a:gd name="adj" fmla="val 42016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4"/>
          <p:cNvSpPr/>
          <p:nvPr/>
        </p:nvSpPr>
        <p:spPr>
          <a:xfrm>
            <a:off x="1635919" y="6293763"/>
            <a:ext cx="613410" cy="613410"/>
          </a:xfrm>
          <a:prstGeom prst="roundRect">
            <a:avLst>
              <a:gd name="adj" fmla="val 74534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6" name="Google Shape;226;p24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789271" y="6408777"/>
            <a:ext cx="306705" cy="38338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4"/>
          <p:cNvSpPr/>
          <p:nvPr/>
        </p:nvSpPr>
        <p:spPr>
          <a:xfrm>
            <a:off x="2453759" y="6325672"/>
            <a:ext cx="2556272" cy="319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000"/>
              <a:buFont typeface="Gelasio"/>
              <a:buNone/>
            </a:pPr>
            <a:r>
              <a:rPr lang="en-US" sz="20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Explore Interactivity</a:t>
            </a:r>
            <a:endParaRPr sz="2000" b="0" i="0" u="none" strike="noStrike" cap="none"/>
          </a:p>
        </p:txBody>
      </p:sp>
      <p:sp>
        <p:nvSpPr>
          <p:cNvPr id="228" name="Google Shape;228;p24"/>
          <p:cNvSpPr/>
          <p:nvPr/>
        </p:nvSpPr>
        <p:spPr>
          <a:xfrm>
            <a:off x="2453759" y="6767751"/>
            <a:ext cx="5974556" cy="654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600"/>
              <a:buFont typeface="Lato"/>
              <a:buNone/>
            </a:pPr>
            <a:r>
              <a:rPr lang="en-US" sz="16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Practice hovering and clicking on visualizations to access detailed information and drillthrough pages.</a:t>
            </a:r>
            <a:endParaRPr sz="1600" b="0" i="0" u="none" strike="noStrike" cap="non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5" title="original-d1eb527d56137a6a7cf7a4bc3bbf4ff2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8775" y="657725"/>
            <a:ext cx="12536900" cy="696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>
            <a:off x="793790" y="1735098"/>
            <a:ext cx="812042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4450"/>
              <a:buFont typeface="Gelasio"/>
              <a:buNone/>
            </a:pPr>
            <a:r>
              <a:rPr lang="en-US" sz="445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Dashboard Navigation Overview</a:t>
            </a:r>
            <a:endParaRPr sz="4450" b="0" i="0" u="none" strike="noStrike" cap="none"/>
          </a:p>
        </p:txBody>
      </p:sp>
      <p:sp>
        <p:nvSpPr>
          <p:cNvPr id="65" name="Google Shape;65;p15"/>
          <p:cNvSpPr/>
          <p:nvPr/>
        </p:nvSpPr>
        <p:spPr>
          <a:xfrm>
            <a:off x="793790" y="2897505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5"/>
          <p:cNvSpPr/>
          <p:nvPr/>
        </p:nvSpPr>
        <p:spPr>
          <a:xfrm>
            <a:off x="1028224" y="313193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Market Insights</a:t>
            </a:r>
            <a:endParaRPr sz="2200" b="0" i="0" u="none" strike="noStrike" cap="none"/>
          </a:p>
        </p:txBody>
      </p:sp>
      <p:sp>
        <p:nvSpPr>
          <p:cNvPr id="67" name="Google Shape;67;p15"/>
          <p:cNvSpPr/>
          <p:nvPr/>
        </p:nvSpPr>
        <p:spPr>
          <a:xfrm>
            <a:off x="1028224" y="3622358"/>
            <a:ext cx="5939076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Overview of Airbnb market trends and performance metrics across regions.</a:t>
            </a:r>
            <a:endParaRPr sz="1750" b="0" i="0" u="none" strike="noStrike" cap="none"/>
          </a:p>
        </p:txBody>
      </p:sp>
      <p:sp>
        <p:nvSpPr>
          <p:cNvPr id="68" name="Google Shape;68;p15"/>
          <p:cNvSpPr/>
          <p:nvPr/>
        </p:nvSpPr>
        <p:spPr>
          <a:xfrm>
            <a:off x="7428548" y="2897505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7662982" y="313193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Listing Analysis</a:t>
            </a:r>
            <a:endParaRPr sz="2200" b="0" i="0" u="none" strike="noStrike" cap="none"/>
          </a:p>
        </p:txBody>
      </p:sp>
      <p:sp>
        <p:nvSpPr>
          <p:cNvPr id="70" name="Google Shape;70;p15"/>
          <p:cNvSpPr/>
          <p:nvPr/>
        </p:nvSpPr>
        <p:spPr>
          <a:xfrm>
            <a:off x="7662982" y="3622358"/>
            <a:ext cx="593919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Detailed analysis dashboard for individual property performance tracking.</a:t>
            </a:r>
            <a:endParaRPr sz="1750" b="0" i="0" u="none" strike="noStrike" cap="none"/>
          </a:p>
        </p:txBody>
      </p:sp>
      <p:sp>
        <p:nvSpPr>
          <p:cNvPr id="71" name="Google Shape;71;p15"/>
          <p:cNvSpPr/>
          <p:nvPr/>
        </p:nvSpPr>
        <p:spPr>
          <a:xfrm>
            <a:off x="793790" y="4809411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1028224" y="504384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Scenario Insights</a:t>
            </a:r>
            <a:endParaRPr sz="2200" b="0" i="0" u="none" strike="noStrike" cap="none"/>
          </a:p>
        </p:txBody>
      </p:sp>
      <p:sp>
        <p:nvSpPr>
          <p:cNvPr id="73" name="Google Shape;73;p15"/>
          <p:cNvSpPr/>
          <p:nvPr/>
        </p:nvSpPr>
        <p:spPr>
          <a:xfrm>
            <a:off x="1028224" y="5534263"/>
            <a:ext cx="5939076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What-if analysis tools for revenue projections and market scenarios.</a:t>
            </a:r>
            <a:endParaRPr sz="1750" b="0" i="0" u="none" strike="noStrike" cap="none"/>
          </a:p>
        </p:txBody>
      </p:sp>
      <p:sp>
        <p:nvSpPr>
          <p:cNvPr id="74" name="Google Shape;74;p15"/>
          <p:cNvSpPr/>
          <p:nvPr/>
        </p:nvSpPr>
        <p:spPr>
          <a:xfrm>
            <a:off x="7428548" y="4809411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7662982" y="504384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000000"/>
                </a:solidFill>
                <a:latin typeface="Gelasio"/>
                <a:ea typeface="Gelasio"/>
                <a:cs typeface="Gelasio"/>
                <a:sym typeface="Gelasio"/>
              </a:rPr>
              <a:t>Listing Details</a:t>
            </a:r>
            <a:endParaRPr sz="2200" b="0" i="0" u="none" strike="noStrike" cap="none"/>
          </a:p>
        </p:txBody>
      </p:sp>
      <p:sp>
        <p:nvSpPr>
          <p:cNvPr id="76" name="Google Shape;76;p15"/>
          <p:cNvSpPr/>
          <p:nvPr/>
        </p:nvSpPr>
        <p:spPr>
          <a:xfrm>
            <a:off x="7662982" y="5534263"/>
            <a:ext cx="593919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Comprehensive property information with tooltip summaries for quick insights.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793790" y="1504593"/>
            <a:ext cx="6640711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4450"/>
              <a:buFont typeface="Gelasio"/>
              <a:buNone/>
            </a:pPr>
            <a:r>
              <a:rPr lang="en-US" sz="445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Interactive Controls Guide</a:t>
            </a:r>
            <a:endParaRPr sz="4450" b="0" i="0" u="none" strike="noStrike" cap="none"/>
          </a:p>
        </p:txBody>
      </p:sp>
      <p:sp>
        <p:nvSpPr>
          <p:cNvPr id="83" name="Google Shape;83;p16"/>
          <p:cNvSpPr/>
          <p:nvPr/>
        </p:nvSpPr>
        <p:spPr>
          <a:xfrm>
            <a:off x="897306" y="2667000"/>
            <a:ext cx="382090" cy="28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Gelasi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01</a:t>
            </a:r>
            <a:endParaRPr sz="1750" b="0" i="0" u="none" strike="noStrike" cap="none"/>
          </a:p>
        </p:txBody>
      </p:sp>
      <p:sp>
        <p:nvSpPr>
          <p:cNvPr id="84" name="Google Shape;84;p16"/>
          <p:cNvSpPr/>
          <p:nvPr/>
        </p:nvSpPr>
        <p:spPr>
          <a:xfrm>
            <a:off x="793790" y="3022044"/>
            <a:ext cx="6407944" cy="30480"/>
          </a:xfrm>
          <a:prstGeom prst="rect">
            <a:avLst/>
          </a:prstGeom>
          <a:solidFill>
            <a:srgbClr val="E5E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6"/>
          <p:cNvSpPr/>
          <p:nvPr/>
        </p:nvSpPr>
        <p:spPr>
          <a:xfrm>
            <a:off x="793790" y="319635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Date Selection</a:t>
            </a:r>
            <a:endParaRPr sz="2200" b="0" i="0" u="none" strike="noStrike" cap="none"/>
          </a:p>
        </p:txBody>
      </p:sp>
      <p:sp>
        <p:nvSpPr>
          <p:cNvPr id="86" name="Google Shape;86;p16"/>
          <p:cNvSpPr/>
          <p:nvPr/>
        </p:nvSpPr>
        <p:spPr>
          <a:xfrm>
            <a:off x="793790" y="3686770"/>
            <a:ext cx="6407944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Use the date slicer to select your analysis period from earliest to latest available dates.</a:t>
            </a:r>
            <a:endParaRPr sz="1750" b="0" i="0" u="none" strike="noStrike" cap="none"/>
          </a:p>
        </p:txBody>
      </p:sp>
      <p:sp>
        <p:nvSpPr>
          <p:cNvPr id="87" name="Google Shape;87;p16"/>
          <p:cNvSpPr/>
          <p:nvPr/>
        </p:nvSpPr>
        <p:spPr>
          <a:xfrm>
            <a:off x="7428548" y="2667000"/>
            <a:ext cx="382089" cy="28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Gelasi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02</a:t>
            </a:r>
            <a:endParaRPr sz="1750" b="0" i="0" u="none" strike="noStrike" cap="none"/>
          </a:p>
        </p:txBody>
      </p:sp>
      <p:sp>
        <p:nvSpPr>
          <p:cNvPr id="88" name="Google Shape;88;p16"/>
          <p:cNvSpPr/>
          <p:nvPr/>
        </p:nvSpPr>
        <p:spPr>
          <a:xfrm>
            <a:off x="7428548" y="3022044"/>
            <a:ext cx="6408063" cy="30480"/>
          </a:xfrm>
          <a:prstGeom prst="rect">
            <a:avLst/>
          </a:prstGeom>
          <a:solidFill>
            <a:srgbClr val="E5E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7428548" y="3196352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Regional Filtering</a:t>
            </a:r>
            <a:endParaRPr sz="2200" b="0" i="0" u="none" strike="noStrike" cap="none"/>
          </a:p>
        </p:txBody>
      </p:sp>
      <p:sp>
        <p:nvSpPr>
          <p:cNvPr id="90" name="Google Shape;90;p16"/>
          <p:cNvSpPr/>
          <p:nvPr/>
        </p:nvSpPr>
        <p:spPr>
          <a:xfrm>
            <a:off x="7428548" y="3686770"/>
            <a:ext cx="6408063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Apply region and listing slicers to filter visuals for specific geographic areas or properties.</a:t>
            </a:r>
            <a:endParaRPr sz="1750" b="0" i="0" u="none" strike="noStrike" cap="none"/>
          </a:p>
        </p:txBody>
      </p:sp>
      <p:sp>
        <p:nvSpPr>
          <p:cNvPr id="91" name="Google Shape;91;p16"/>
          <p:cNvSpPr/>
          <p:nvPr/>
        </p:nvSpPr>
        <p:spPr>
          <a:xfrm>
            <a:off x="897306" y="4809411"/>
            <a:ext cx="382090" cy="28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Gelasi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03</a:t>
            </a:r>
            <a:endParaRPr sz="1750" b="0" i="0" u="none" strike="noStrike" cap="none"/>
          </a:p>
        </p:txBody>
      </p:sp>
      <p:sp>
        <p:nvSpPr>
          <p:cNvPr id="92" name="Google Shape;92;p16"/>
          <p:cNvSpPr/>
          <p:nvPr/>
        </p:nvSpPr>
        <p:spPr>
          <a:xfrm>
            <a:off x="793790" y="5164455"/>
            <a:ext cx="6407944" cy="30480"/>
          </a:xfrm>
          <a:prstGeom prst="rect">
            <a:avLst/>
          </a:prstGeom>
          <a:solidFill>
            <a:srgbClr val="E5E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793790" y="533876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Scenario Adjustment</a:t>
            </a:r>
            <a:endParaRPr sz="2200" b="0" i="0" u="none" strike="noStrike" cap="none"/>
          </a:p>
        </p:txBody>
      </p:sp>
      <p:sp>
        <p:nvSpPr>
          <p:cNvPr id="94" name="Google Shape;94;p16"/>
          <p:cNvSpPr/>
          <p:nvPr/>
        </p:nvSpPr>
        <p:spPr>
          <a:xfrm>
            <a:off x="793790" y="5829181"/>
            <a:ext cx="6407944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Use occupancy and seasonal sliders to adjust projected revenue scenarios dynamically.</a:t>
            </a:r>
            <a:endParaRPr sz="1750" b="0" i="0" u="none" strike="noStrike" cap="none"/>
          </a:p>
        </p:txBody>
      </p:sp>
      <p:sp>
        <p:nvSpPr>
          <p:cNvPr id="95" name="Google Shape;95;p16"/>
          <p:cNvSpPr/>
          <p:nvPr/>
        </p:nvSpPr>
        <p:spPr>
          <a:xfrm>
            <a:off x="7428548" y="4809411"/>
            <a:ext cx="382089" cy="283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Gelasi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04</a:t>
            </a:r>
            <a:endParaRPr sz="1750" b="0" i="0" u="none" strike="noStrike" cap="none"/>
          </a:p>
        </p:txBody>
      </p:sp>
      <p:sp>
        <p:nvSpPr>
          <p:cNvPr id="96" name="Google Shape;96;p16"/>
          <p:cNvSpPr/>
          <p:nvPr/>
        </p:nvSpPr>
        <p:spPr>
          <a:xfrm>
            <a:off x="7428548" y="5164455"/>
            <a:ext cx="6408063" cy="30480"/>
          </a:xfrm>
          <a:prstGeom prst="rect">
            <a:avLst/>
          </a:prstGeom>
          <a:solidFill>
            <a:srgbClr val="E5E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7428548" y="5338763"/>
            <a:ext cx="2910959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Interactive Exploration</a:t>
            </a:r>
            <a:endParaRPr sz="2200" b="0" i="0" u="none" strike="noStrike" cap="none"/>
          </a:p>
        </p:txBody>
      </p:sp>
      <p:sp>
        <p:nvSpPr>
          <p:cNvPr id="98" name="Google Shape;98;p16"/>
          <p:cNvSpPr/>
          <p:nvPr/>
        </p:nvSpPr>
        <p:spPr>
          <a:xfrm>
            <a:off x="7428548" y="5829181"/>
            <a:ext cx="6408063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Hover on histograms or maps to see listing counts and names. Click any listing to open detailed drillthrough pages.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/>
          <p:nvPr/>
        </p:nvSpPr>
        <p:spPr>
          <a:xfrm>
            <a:off x="679728" y="533995"/>
            <a:ext cx="5291257" cy="60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3800"/>
              <a:buFont typeface="Gelasio"/>
              <a:buNone/>
            </a:pPr>
            <a:r>
              <a:rPr lang="en-US" sz="380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Data Model Architecture</a:t>
            </a:r>
            <a:endParaRPr sz="3800" b="0" i="0" u="none" strike="noStrike" cap="none"/>
          </a:p>
        </p:txBody>
      </p:sp>
      <p:sp>
        <p:nvSpPr>
          <p:cNvPr id="105" name="Google Shape;105;p17"/>
          <p:cNvSpPr/>
          <p:nvPr/>
        </p:nvSpPr>
        <p:spPr>
          <a:xfrm>
            <a:off x="679728" y="1626275"/>
            <a:ext cx="2427684" cy="30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1900"/>
              <a:buFont typeface="Gelasio"/>
              <a:buNone/>
            </a:pPr>
            <a:r>
              <a:rPr lang="en-US" sz="190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Core Tables</a:t>
            </a:r>
            <a:endParaRPr sz="1900" b="0" i="0" u="none" strike="noStrike" cap="none"/>
          </a:p>
        </p:txBody>
      </p:sp>
      <p:sp>
        <p:nvSpPr>
          <p:cNvPr id="106" name="Google Shape;106;p17"/>
          <p:cNvSpPr/>
          <p:nvPr/>
        </p:nvSpPr>
        <p:spPr>
          <a:xfrm>
            <a:off x="679728" y="2123837"/>
            <a:ext cx="6398538" cy="310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500"/>
              <a:buFont typeface="Lato"/>
              <a:buNone/>
            </a:pPr>
            <a:r>
              <a:rPr lang="en-US" sz="1500" b="1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Calendar:</a:t>
            </a:r>
            <a:r>
              <a:rPr lang="en-US" sz="15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 Daily listing data with pricing and availability</a:t>
            </a:r>
            <a:endParaRPr sz="1500" b="0" i="0" u="none" strike="noStrike" cap="none"/>
          </a:p>
        </p:txBody>
      </p:sp>
      <p:sp>
        <p:nvSpPr>
          <p:cNvPr id="107" name="Google Shape;107;p17"/>
          <p:cNvSpPr/>
          <p:nvPr/>
        </p:nvSpPr>
        <p:spPr>
          <a:xfrm>
            <a:off x="679728" y="2502337"/>
            <a:ext cx="6398538" cy="310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500"/>
              <a:buFont typeface="Lato"/>
              <a:buNone/>
            </a:pPr>
            <a:r>
              <a:rPr lang="en-US" sz="1500" b="1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Listings:</a:t>
            </a:r>
            <a:r>
              <a:rPr lang="en-US" sz="15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 Property metadata and regional information</a:t>
            </a:r>
            <a:endParaRPr sz="1500" b="0" i="0" u="none" strike="noStrike" cap="none"/>
          </a:p>
        </p:txBody>
      </p:sp>
      <p:sp>
        <p:nvSpPr>
          <p:cNvPr id="108" name="Google Shape;108;p17"/>
          <p:cNvSpPr/>
          <p:nvPr/>
        </p:nvSpPr>
        <p:spPr>
          <a:xfrm>
            <a:off x="679728" y="2880836"/>
            <a:ext cx="6398538" cy="310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500"/>
              <a:buFont typeface="Lato"/>
              <a:buNone/>
            </a:pPr>
            <a:r>
              <a:rPr lang="en-US" sz="1500" b="1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Reviews:</a:t>
            </a:r>
            <a:r>
              <a:rPr lang="en-US" sz="15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 Customer feedback and rating scores</a:t>
            </a:r>
            <a:endParaRPr sz="1500" b="0" i="0" u="none" strike="noStrike" cap="none"/>
          </a:p>
        </p:txBody>
      </p:sp>
      <p:sp>
        <p:nvSpPr>
          <p:cNvPr id="109" name="Google Shape;109;p17"/>
          <p:cNvSpPr/>
          <p:nvPr/>
        </p:nvSpPr>
        <p:spPr>
          <a:xfrm>
            <a:off x="7559754" y="1626275"/>
            <a:ext cx="2427684" cy="30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684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1900"/>
              <a:buFont typeface="Gelasio"/>
              <a:buNone/>
            </a:pPr>
            <a:r>
              <a:rPr lang="en-US" sz="190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Key Relationships</a:t>
            </a:r>
            <a:endParaRPr sz="1900" b="0" i="0" u="none" strike="noStrike" cap="none"/>
          </a:p>
        </p:txBody>
      </p:sp>
      <p:sp>
        <p:nvSpPr>
          <p:cNvPr id="110" name="Google Shape;110;p17"/>
          <p:cNvSpPr/>
          <p:nvPr/>
        </p:nvSpPr>
        <p:spPr>
          <a:xfrm>
            <a:off x="7559754" y="2123837"/>
            <a:ext cx="6398538" cy="621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500"/>
              <a:buFont typeface="Lato"/>
              <a:buNone/>
            </a:pPr>
            <a:r>
              <a:rPr lang="en-US" sz="15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Tables are connected through listing_id as the primary key, enabling comprehensive cross-table analysis and reporting capabilities.</a:t>
            </a:r>
            <a:endParaRPr sz="1500" b="0" i="0" u="none" strike="noStrike" cap="none"/>
          </a:p>
        </p:txBody>
      </p:sp>
      <p:pic>
        <p:nvPicPr>
          <p:cNvPr id="111" name="Google Shape;111;p1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9728" y="3477816"/>
            <a:ext cx="13270944" cy="461248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/>
          <p:nvPr/>
        </p:nvSpPr>
        <p:spPr>
          <a:xfrm>
            <a:off x="5233365" y="5711403"/>
            <a:ext cx="4346959" cy="342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Listings (Fact)</a:t>
            </a:r>
            <a:endParaRPr sz="1200" b="0" i="0" u="none" strike="noStrike" cap="none"/>
          </a:p>
        </p:txBody>
      </p:sp>
      <p:sp>
        <p:nvSpPr>
          <p:cNvPr id="113" name="Google Shape;113;p17"/>
          <p:cNvSpPr/>
          <p:nvPr/>
        </p:nvSpPr>
        <p:spPr>
          <a:xfrm>
            <a:off x="11910185" y="3722338"/>
            <a:ext cx="1697903" cy="684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Hosts (Dimensions)</a:t>
            </a:r>
            <a:endParaRPr sz="1200" b="0" i="0" u="none" strike="noStrike" cap="none"/>
          </a:p>
        </p:txBody>
      </p:sp>
      <p:sp>
        <p:nvSpPr>
          <p:cNvPr id="114" name="Google Shape;114;p17"/>
          <p:cNvSpPr/>
          <p:nvPr/>
        </p:nvSpPr>
        <p:spPr>
          <a:xfrm>
            <a:off x="11903393" y="7161112"/>
            <a:ext cx="1697903" cy="68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Date (Dimensions)</a:t>
            </a:r>
            <a:endParaRPr sz="1200" b="0" i="0" u="none" strike="noStrike" cap="none"/>
          </a:p>
        </p:txBody>
      </p:sp>
      <p:sp>
        <p:nvSpPr>
          <p:cNvPr id="115" name="Google Shape;115;p17"/>
          <p:cNvSpPr/>
          <p:nvPr/>
        </p:nvSpPr>
        <p:spPr>
          <a:xfrm>
            <a:off x="1022144" y="7161112"/>
            <a:ext cx="1697903" cy="68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Reviews (Dimensions)</a:t>
            </a:r>
            <a:endParaRPr sz="1200" b="0" i="0" u="none" strike="noStrike" cap="none"/>
          </a:p>
        </p:txBody>
      </p:sp>
      <p:sp>
        <p:nvSpPr>
          <p:cNvPr id="116" name="Google Shape;116;p17"/>
          <p:cNvSpPr/>
          <p:nvPr/>
        </p:nvSpPr>
        <p:spPr>
          <a:xfrm>
            <a:off x="1022144" y="3737798"/>
            <a:ext cx="1697903" cy="684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Lato"/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Calendar (Dimensions)</a:t>
            </a:r>
            <a:endParaRPr sz="1200" b="0" i="0" u="none" strike="noStrike" cap="non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>
            <a:off x="772358" y="606862"/>
            <a:ext cx="6001583" cy="689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4300"/>
              <a:buFont typeface="Gelasio"/>
              <a:buNone/>
            </a:pPr>
            <a:r>
              <a:rPr lang="en-US" sz="430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Essential DAX Measures</a:t>
            </a:r>
            <a:endParaRPr sz="4300" b="0" i="0" u="none" strike="noStrike" cap="none"/>
          </a:p>
        </p:txBody>
      </p:sp>
      <p:sp>
        <p:nvSpPr>
          <p:cNvPr id="123" name="Google Shape;123;p18"/>
          <p:cNvSpPr/>
          <p:nvPr/>
        </p:nvSpPr>
        <p:spPr>
          <a:xfrm>
            <a:off x="772358" y="1737836"/>
            <a:ext cx="6432471" cy="2833211"/>
          </a:xfrm>
          <a:prstGeom prst="roundRect">
            <a:avLst>
              <a:gd name="adj" fmla="val 3272"/>
            </a:avLst>
          </a:prstGeom>
          <a:solidFill>
            <a:srgbClr val="FFFFFF">
              <a:alpha val="94901"/>
            </a:srgbClr>
          </a:solidFill>
          <a:ln w="3047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8"/>
          <p:cNvSpPr/>
          <p:nvPr/>
        </p:nvSpPr>
        <p:spPr>
          <a:xfrm>
            <a:off x="802838" y="1768316"/>
            <a:ext cx="6371511" cy="661988"/>
          </a:xfrm>
          <a:prstGeom prst="roundRect">
            <a:avLst>
              <a:gd name="adj" fmla="val 8477"/>
            </a:avLst>
          </a:prstGeom>
          <a:solidFill>
            <a:srgbClr val="F2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8"/>
          <p:cNvSpPr/>
          <p:nvPr/>
        </p:nvSpPr>
        <p:spPr>
          <a:xfrm>
            <a:off x="1023461" y="2650927"/>
            <a:ext cx="2758678" cy="3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150"/>
              <a:buFont typeface="Gelasio"/>
              <a:buNone/>
            </a:pPr>
            <a:r>
              <a:rPr lang="en-US" sz="215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Baseline Revenue</a:t>
            </a:r>
            <a:endParaRPr sz="2150" b="0" i="0" u="none" strike="noStrike" cap="none"/>
          </a:p>
        </p:txBody>
      </p:sp>
      <p:sp>
        <p:nvSpPr>
          <p:cNvPr id="126" name="Google Shape;126;p18"/>
          <p:cNvSpPr/>
          <p:nvPr/>
        </p:nvSpPr>
        <p:spPr>
          <a:xfrm>
            <a:off x="1023461" y="3128129"/>
            <a:ext cx="5930265" cy="353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00"/>
              <a:buFont typeface="Consolas"/>
              <a:buNone/>
            </a:pPr>
            <a:r>
              <a:rPr lang="en-US" sz="1700" b="0" i="0" u="none" strike="noStrike" cap="none">
                <a:solidFill>
                  <a:srgbClr val="6F6F5D"/>
                </a:solidFill>
                <a:highlight>
                  <a:srgbClr val="F2F2F2"/>
                </a:highlight>
                <a:latin typeface="Consolas"/>
                <a:ea typeface="Consolas"/>
                <a:cs typeface="Consolas"/>
                <a:sym typeface="Consolas"/>
              </a:rPr>
              <a:t>SUM('calendar'[adjusted_price])</a:t>
            </a:r>
            <a:endParaRPr sz="1700" b="0" i="0" u="none" strike="noStrike" cap="none"/>
          </a:p>
        </p:txBody>
      </p:sp>
      <p:sp>
        <p:nvSpPr>
          <p:cNvPr id="127" name="Google Shape;127;p18"/>
          <p:cNvSpPr/>
          <p:nvPr/>
        </p:nvSpPr>
        <p:spPr>
          <a:xfrm>
            <a:off x="1023461" y="3613666"/>
            <a:ext cx="5930265" cy="70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00"/>
              <a:buFont typeface="Lato"/>
              <a:buNone/>
            </a:pPr>
            <a:r>
              <a:rPr lang="en-US" sz="17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Calculates total revenue without any parameter adjustments for baseline analysis.</a:t>
            </a:r>
            <a:endParaRPr sz="1700" b="0" i="0" u="none" strike="noStrike" cap="none"/>
          </a:p>
        </p:txBody>
      </p:sp>
      <p:sp>
        <p:nvSpPr>
          <p:cNvPr id="128" name="Google Shape;128;p18"/>
          <p:cNvSpPr/>
          <p:nvPr/>
        </p:nvSpPr>
        <p:spPr>
          <a:xfrm>
            <a:off x="7425452" y="1737836"/>
            <a:ext cx="6432590" cy="2833211"/>
          </a:xfrm>
          <a:prstGeom prst="roundRect">
            <a:avLst>
              <a:gd name="adj" fmla="val 3272"/>
            </a:avLst>
          </a:prstGeom>
          <a:solidFill>
            <a:srgbClr val="FFFFFF">
              <a:alpha val="94901"/>
            </a:srgbClr>
          </a:solidFill>
          <a:ln w="3047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7455932" y="1768316"/>
            <a:ext cx="6371630" cy="661988"/>
          </a:xfrm>
          <a:prstGeom prst="roundRect">
            <a:avLst>
              <a:gd name="adj" fmla="val 8477"/>
            </a:avLst>
          </a:prstGeom>
          <a:solidFill>
            <a:srgbClr val="F2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8"/>
          <p:cNvSpPr/>
          <p:nvPr/>
        </p:nvSpPr>
        <p:spPr>
          <a:xfrm>
            <a:off x="7676555" y="2650927"/>
            <a:ext cx="2758678" cy="3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150"/>
              <a:buFont typeface="Gelasio"/>
              <a:buNone/>
            </a:pPr>
            <a:r>
              <a:rPr lang="en-US" sz="215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Projected Revenue</a:t>
            </a:r>
            <a:endParaRPr sz="2150" b="0" i="0" u="none" strike="noStrike" cap="none"/>
          </a:p>
        </p:txBody>
      </p:sp>
      <p:sp>
        <p:nvSpPr>
          <p:cNvPr id="131" name="Google Shape;131;p18"/>
          <p:cNvSpPr/>
          <p:nvPr/>
        </p:nvSpPr>
        <p:spPr>
          <a:xfrm>
            <a:off x="7676555" y="3128129"/>
            <a:ext cx="5930384" cy="353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00"/>
              <a:buFont typeface="Consolas"/>
              <a:buNone/>
            </a:pPr>
            <a:r>
              <a:rPr lang="en-US" sz="1700" b="0" i="0" u="none" strike="noStrike" cap="none">
                <a:solidFill>
                  <a:srgbClr val="6F6F5D"/>
                </a:solidFill>
                <a:highlight>
                  <a:srgbClr val="F2F2F2"/>
                </a:highlight>
                <a:latin typeface="Consolas"/>
                <a:ea typeface="Consolas"/>
                <a:cs typeface="Consolas"/>
                <a:sym typeface="Consolas"/>
              </a:rPr>
              <a:t>Baseline × Occupancy × Seasonal</a:t>
            </a:r>
            <a:endParaRPr sz="1700" b="0" i="0" u="none" strike="noStrike" cap="none"/>
          </a:p>
        </p:txBody>
      </p:sp>
      <p:sp>
        <p:nvSpPr>
          <p:cNvPr id="132" name="Google Shape;132;p18"/>
          <p:cNvSpPr/>
          <p:nvPr/>
        </p:nvSpPr>
        <p:spPr>
          <a:xfrm>
            <a:off x="7676555" y="3613666"/>
            <a:ext cx="5930384" cy="70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00"/>
              <a:buFont typeface="Lato"/>
              <a:buNone/>
            </a:pPr>
            <a:r>
              <a:rPr lang="en-US" sz="17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Dynamic revenue calculation incorporating what-if parameters for scenario planning.</a:t>
            </a:r>
            <a:endParaRPr sz="1700" b="0" i="0" u="none" strike="noStrike" cap="none"/>
          </a:p>
        </p:txBody>
      </p:sp>
      <p:sp>
        <p:nvSpPr>
          <p:cNvPr id="133" name="Google Shape;133;p18"/>
          <p:cNvSpPr/>
          <p:nvPr/>
        </p:nvSpPr>
        <p:spPr>
          <a:xfrm>
            <a:off x="772358" y="4791670"/>
            <a:ext cx="6432471" cy="2833211"/>
          </a:xfrm>
          <a:prstGeom prst="roundRect">
            <a:avLst>
              <a:gd name="adj" fmla="val 3272"/>
            </a:avLst>
          </a:prstGeom>
          <a:solidFill>
            <a:srgbClr val="FFFFFF">
              <a:alpha val="94901"/>
            </a:srgbClr>
          </a:solidFill>
          <a:ln w="3047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8"/>
          <p:cNvSpPr/>
          <p:nvPr/>
        </p:nvSpPr>
        <p:spPr>
          <a:xfrm>
            <a:off x="802838" y="4822150"/>
            <a:ext cx="6371511" cy="661988"/>
          </a:xfrm>
          <a:prstGeom prst="roundRect">
            <a:avLst>
              <a:gd name="adj" fmla="val 8477"/>
            </a:avLst>
          </a:prstGeom>
          <a:solidFill>
            <a:srgbClr val="F2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8"/>
          <p:cNvSpPr/>
          <p:nvPr/>
        </p:nvSpPr>
        <p:spPr>
          <a:xfrm>
            <a:off x="1023461" y="5704761"/>
            <a:ext cx="2758678" cy="3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150"/>
              <a:buFont typeface="Gelasio"/>
              <a:buNone/>
            </a:pPr>
            <a:r>
              <a:rPr lang="en-US" sz="215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Availability Rate</a:t>
            </a:r>
            <a:endParaRPr sz="2150" b="0" i="0" u="none" strike="noStrike" cap="none"/>
          </a:p>
        </p:txBody>
      </p:sp>
      <p:sp>
        <p:nvSpPr>
          <p:cNvPr id="136" name="Google Shape;136;p18"/>
          <p:cNvSpPr/>
          <p:nvPr/>
        </p:nvSpPr>
        <p:spPr>
          <a:xfrm>
            <a:off x="1023461" y="6181963"/>
            <a:ext cx="5930265" cy="353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00"/>
              <a:buFont typeface="Consolas"/>
              <a:buNone/>
            </a:pPr>
            <a:r>
              <a:rPr lang="en-US" sz="1700" b="0" i="0" u="none" strike="noStrike" cap="none">
                <a:solidFill>
                  <a:srgbClr val="6F6F5D"/>
                </a:solidFill>
                <a:highlight>
                  <a:srgbClr val="F2F2F2"/>
                </a:highlight>
                <a:latin typeface="Consolas"/>
                <a:ea typeface="Consolas"/>
                <a:cs typeface="Consolas"/>
                <a:sym typeface="Consolas"/>
              </a:rPr>
              <a:t>Days available ÷ total days</a:t>
            </a:r>
            <a:endParaRPr sz="1700" b="0" i="0" u="none" strike="noStrike" cap="none"/>
          </a:p>
        </p:txBody>
      </p:sp>
      <p:sp>
        <p:nvSpPr>
          <p:cNvPr id="137" name="Google Shape;137;p18"/>
          <p:cNvSpPr/>
          <p:nvPr/>
        </p:nvSpPr>
        <p:spPr>
          <a:xfrm>
            <a:off x="1023461" y="6667500"/>
            <a:ext cx="5930265" cy="70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00"/>
              <a:buFont typeface="Lato"/>
              <a:buNone/>
            </a:pPr>
            <a:r>
              <a:rPr lang="en-US" sz="17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Percentage of days a property is available for booking within the selected period.</a:t>
            </a:r>
            <a:endParaRPr sz="1700" b="0" i="0" u="none" strike="noStrike" cap="none"/>
          </a:p>
        </p:txBody>
      </p:sp>
      <p:sp>
        <p:nvSpPr>
          <p:cNvPr id="138" name="Google Shape;138;p18"/>
          <p:cNvSpPr/>
          <p:nvPr/>
        </p:nvSpPr>
        <p:spPr>
          <a:xfrm>
            <a:off x="7425452" y="4791670"/>
            <a:ext cx="6432590" cy="2833211"/>
          </a:xfrm>
          <a:prstGeom prst="roundRect">
            <a:avLst>
              <a:gd name="adj" fmla="val 3272"/>
            </a:avLst>
          </a:prstGeom>
          <a:solidFill>
            <a:srgbClr val="FFFFFF">
              <a:alpha val="94901"/>
            </a:srgbClr>
          </a:solidFill>
          <a:ln w="3047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7455932" y="4822150"/>
            <a:ext cx="6371630" cy="661988"/>
          </a:xfrm>
          <a:prstGeom prst="roundRect">
            <a:avLst>
              <a:gd name="adj" fmla="val 8477"/>
            </a:avLst>
          </a:prstGeom>
          <a:solidFill>
            <a:srgbClr val="F2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7676555" y="5704761"/>
            <a:ext cx="2758678" cy="344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150"/>
              <a:buFont typeface="Gelasio"/>
              <a:buNone/>
            </a:pPr>
            <a:r>
              <a:rPr lang="en-US" sz="215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Average Price</a:t>
            </a:r>
            <a:endParaRPr sz="2150" b="0" i="0" u="none" strike="noStrike" cap="none"/>
          </a:p>
        </p:txBody>
      </p:sp>
      <p:sp>
        <p:nvSpPr>
          <p:cNvPr id="141" name="Google Shape;141;p18"/>
          <p:cNvSpPr/>
          <p:nvPr/>
        </p:nvSpPr>
        <p:spPr>
          <a:xfrm>
            <a:off x="7676555" y="6181963"/>
            <a:ext cx="5930384" cy="353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00"/>
              <a:buFont typeface="Consolas"/>
              <a:buNone/>
            </a:pPr>
            <a:r>
              <a:rPr lang="en-US" sz="1700" b="0" i="0" u="none" strike="noStrike" cap="none">
                <a:solidFill>
                  <a:srgbClr val="6F6F5D"/>
                </a:solidFill>
                <a:highlight>
                  <a:srgbClr val="F2F2F2"/>
                </a:highlight>
                <a:latin typeface="Consolas"/>
                <a:ea typeface="Consolas"/>
                <a:cs typeface="Consolas"/>
                <a:sym typeface="Consolas"/>
              </a:rPr>
              <a:t>AVERAGE('calendar'[adjusted_price])</a:t>
            </a:r>
            <a:endParaRPr sz="1700" b="0" i="0" u="none" strike="noStrike" cap="none"/>
          </a:p>
        </p:txBody>
      </p:sp>
      <p:sp>
        <p:nvSpPr>
          <p:cNvPr id="142" name="Google Shape;142;p18"/>
          <p:cNvSpPr/>
          <p:nvPr/>
        </p:nvSpPr>
        <p:spPr>
          <a:xfrm>
            <a:off x="7676555" y="6667500"/>
            <a:ext cx="5930384" cy="70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00"/>
              <a:buFont typeface="Lato"/>
              <a:buNone/>
            </a:pPr>
            <a:r>
              <a:rPr lang="en-US" sz="170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Mean pricing across all listings for comparative market analysis.</a:t>
            </a:r>
            <a:endParaRPr sz="1700" b="0" i="0" u="none" strike="noStrike" cap="non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/>
          <p:nvPr/>
        </p:nvSpPr>
        <p:spPr>
          <a:xfrm>
            <a:off x="649415" y="454723"/>
            <a:ext cx="8370900" cy="7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4450"/>
              <a:buFont typeface="Gelasio"/>
              <a:buNone/>
            </a:pPr>
            <a:r>
              <a:rPr lang="en-US" sz="445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What-If Parameter Configuration</a:t>
            </a:r>
            <a:endParaRPr sz="4450" b="0" i="0" u="none" strike="noStrike" cap="none"/>
          </a:p>
        </p:txBody>
      </p:sp>
      <p:sp>
        <p:nvSpPr>
          <p:cNvPr id="149" name="Google Shape;149;p19"/>
          <p:cNvSpPr/>
          <p:nvPr/>
        </p:nvSpPr>
        <p:spPr>
          <a:xfrm>
            <a:off x="793790" y="6954750"/>
            <a:ext cx="13042800" cy="36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Adjust these parameters to model different market scenarios and revenue projections for strategic planning.</a:t>
            </a:r>
            <a:endParaRPr sz="1750" b="0" i="0" u="none" strike="noStrike" cap="none"/>
          </a:p>
        </p:txBody>
      </p:sp>
      <p:pic>
        <p:nvPicPr>
          <p:cNvPr id="150" name="Google Shape;150;p19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9100" y="1452400"/>
            <a:ext cx="10732176" cy="481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/>
          <p:nvPr/>
        </p:nvSpPr>
        <p:spPr>
          <a:xfrm>
            <a:off x="793790" y="2110978"/>
            <a:ext cx="7303770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4450"/>
              <a:buFont typeface="Gelasio"/>
              <a:buNone/>
            </a:pPr>
            <a:r>
              <a:rPr lang="en-US" sz="445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Parameter Controls Interface</a:t>
            </a:r>
            <a:endParaRPr sz="4450" b="0" i="0" u="none" strike="noStrike" cap="none"/>
          </a:p>
        </p:txBody>
      </p:sp>
      <p:pic>
        <p:nvPicPr>
          <p:cNvPr id="157" name="Google Shape;157;p2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790" y="3415070"/>
            <a:ext cx="2674620" cy="93726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0"/>
          <p:cNvSpPr/>
          <p:nvPr/>
        </p:nvSpPr>
        <p:spPr>
          <a:xfrm>
            <a:off x="793790" y="460748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Occupancy Rate Slider</a:t>
            </a:r>
            <a:endParaRPr sz="2200" b="0" i="0" u="none" strike="noStrike" cap="none"/>
          </a:p>
        </p:txBody>
      </p:sp>
      <p:sp>
        <p:nvSpPr>
          <p:cNvPr id="159" name="Google Shape;159;p20"/>
          <p:cNvSpPr/>
          <p:nvPr/>
        </p:nvSpPr>
        <p:spPr>
          <a:xfrm>
            <a:off x="793790" y="5188625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Adjust expected occupancy from 50% to 95% to model different booking scenarios.</a:t>
            </a:r>
            <a:endParaRPr sz="1750" b="0" i="0" u="none" strike="noStrike" cap="none"/>
          </a:p>
        </p:txBody>
      </p:sp>
      <p:pic>
        <p:nvPicPr>
          <p:cNvPr id="160" name="Google Shape;160;p20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99521" y="3415070"/>
            <a:ext cx="2659380" cy="90678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0"/>
          <p:cNvSpPr/>
          <p:nvPr/>
        </p:nvSpPr>
        <p:spPr>
          <a:xfrm>
            <a:off x="7599521" y="457700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Seasonal Multiplier</a:t>
            </a:r>
            <a:endParaRPr sz="2200" b="0" i="0" u="none" strike="noStrike" cap="none"/>
          </a:p>
        </p:txBody>
      </p:sp>
      <p:sp>
        <p:nvSpPr>
          <p:cNvPr id="162" name="Google Shape;162;p20"/>
          <p:cNvSpPr/>
          <p:nvPr/>
        </p:nvSpPr>
        <p:spPr>
          <a:xfrm>
            <a:off x="7599521" y="5158145"/>
            <a:ext cx="6244709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Modify seasonal impact from 0.8x to 1.4x to account for peak and off-season variations.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B39E0D35-9DB9-3402-35A8-CE8079E75946}"/>
              </a:ext>
            </a:extLst>
          </p:cNvPr>
          <p:cNvGrpSpPr/>
          <p:nvPr/>
        </p:nvGrpSpPr>
        <p:grpSpPr>
          <a:xfrm>
            <a:off x="1058475" y="5091325"/>
            <a:ext cx="12248400" cy="2137648"/>
            <a:chOff x="1058475" y="5091325"/>
            <a:chExt cx="12248400" cy="2137648"/>
          </a:xfrm>
        </p:grpSpPr>
        <p:sp>
          <p:nvSpPr>
            <p:cNvPr id="168" name="Google Shape;168;p21"/>
            <p:cNvSpPr/>
            <p:nvPr/>
          </p:nvSpPr>
          <p:spPr>
            <a:xfrm>
              <a:off x="1058475" y="5091325"/>
              <a:ext cx="10521000" cy="70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24719"/>
                </a:lnSpc>
                <a:spcBef>
                  <a:spcPts val="0"/>
                </a:spcBef>
                <a:spcAft>
                  <a:spcPts val="0"/>
                </a:spcAft>
                <a:buClr>
                  <a:srgbClr val="FF5A5F"/>
                </a:buClr>
                <a:buSzPts val="4450"/>
                <a:buFont typeface="Gelasio"/>
                <a:buNone/>
              </a:pPr>
              <a:r>
                <a:rPr lang="en-US" sz="4450" b="0" i="0" u="none" strike="noStrike" cap="none" dirty="0">
                  <a:solidFill>
                    <a:srgbClr val="FF5A5F"/>
                  </a:solidFill>
                  <a:latin typeface="Gelasio"/>
                  <a:ea typeface="Gelasio"/>
                  <a:cs typeface="Gelasio"/>
                  <a:sym typeface="Gelasio"/>
                </a:rPr>
                <a:t>Data Model Relationships</a:t>
              </a:r>
              <a:endParaRPr lang="en-US" sz="4450" b="0" i="0" u="none" strike="noStrike" cap="none" dirty="0"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1058475" y="6140273"/>
              <a:ext cx="12248400" cy="108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2857"/>
                </a:lnSpc>
                <a:spcBef>
                  <a:spcPts val="0"/>
                </a:spcBef>
                <a:spcAft>
                  <a:spcPts val="0"/>
                </a:spcAft>
                <a:buClr>
                  <a:srgbClr val="6F6F5D"/>
                </a:buClr>
                <a:buSzPts val="1750"/>
                <a:buFont typeface="Lato"/>
                <a:buNone/>
              </a:pPr>
              <a:r>
                <a:rPr lang="en-US" sz="1750" b="0" i="0" u="none" strike="noStrike" cap="none" dirty="0">
                  <a:solidFill>
                    <a:srgbClr val="6F6F5D"/>
                  </a:solidFill>
                  <a:latin typeface="Lato"/>
                  <a:ea typeface="Lato"/>
                  <a:cs typeface="Lato"/>
                  <a:sym typeface="Lato"/>
                </a:rPr>
                <a:t>The data model connects three core tables through </a:t>
              </a:r>
              <a:r>
                <a:rPr lang="en-US" sz="1750" b="0" i="0" u="none" strike="noStrike" cap="none" dirty="0" err="1">
                  <a:solidFill>
                    <a:srgbClr val="6F6F5D"/>
                  </a:solidFill>
                  <a:latin typeface="Lato"/>
                  <a:ea typeface="Lato"/>
                  <a:cs typeface="Lato"/>
                  <a:sym typeface="Lato"/>
                </a:rPr>
                <a:t>listing_id</a:t>
              </a:r>
              <a:r>
                <a:rPr lang="en-US" sz="1750" b="0" i="0" u="none" strike="noStrike" cap="none" dirty="0">
                  <a:solidFill>
                    <a:srgbClr val="6F6F5D"/>
                  </a:solidFill>
                  <a:latin typeface="Lato"/>
                  <a:ea typeface="Lato"/>
                  <a:cs typeface="Lato"/>
                  <a:sym typeface="Lato"/>
                </a:rPr>
                <a:t> relationships, enabling comprehensive analysis across calendar data, listing metadata, and review information.</a:t>
              </a:r>
              <a:endParaRPr lang="en-US" sz="1750" b="0" i="0" u="none" strike="noStrike" cap="none" dirty="0"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A0D5C055-FBCE-6A12-A7B5-F0A750874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99" y="-2427"/>
            <a:ext cx="14632197" cy="47148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6280190" y="1195507"/>
            <a:ext cx="5679519" cy="7087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F5A5F"/>
              </a:buClr>
              <a:buSzPts val="4450"/>
              <a:buFont typeface="Gelasio"/>
              <a:buNone/>
            </a:pPr>
            <a:r>
              <a:rPr lang="en-US" sz="4450" b="0" i="0" u="none" strike="noStrike" cap="none">
                <a:solidFill>
                  <a:srgbClr val="FF5A5F"/>
                </a:solidFill>
                <a:latin typeface="Gelasio"/>
                <a:ea typeface="Gelasio"/>
                <a:cs typeface="Gelasio"/>
                <a:sym typeface="Gelasio"/>
              </a:rPr>
              <a:t>Key Data Assumptions</a:t>
            </a:r>
            <a:endParaRPr sz="4450" b="0" i="0" u="none" strike="noStrike" cap="none"/>
          </a:p>
        </p:txBody>
      </p:sp>
      <p:sp>
        <p:nvSpPr>
          <p:cNvPr id="178" name="Google Shape;178;p22"/>
          <p:cNvSpPr/>
          <p:nvPr/>
        </p:nvSpPr>
        <p:spPr>
          <a:xfrm>
            <a:off x="6280190" y="22444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7017306" y="232231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Clean Dataset</a:t>
            </a:r>
            <a:endParaRPr sz="2200" b="0" i="0" u="none" strike="noStrike" cap="none"/>
          </a:p>
        </p:txBody>
      </p:sp>
      <p:sp>
        <p:nvSpPr>
          <p:cNvPr id="180" name="Google Shape;180;p22"/>
          <p:cNvSpPr/>
          <p:nvPr/>
        </p:nvSpPr>
        <p:spPr>
          <a:xfrm>
            <a:off x="7017306" y="2812733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All data has been validated with no null values present in critical fields.</a:t>
            </a:r>
            <a:endParaRPr sz="1750" b="0" i="0" u="none" strike="noStrike" cap="none"/>
          </a:p>
        </p:txBody>
      </p:sp>
      <p:sp>
        <p:nvSpPr>
          <p:cNvPr id="181" name="Google Shape;181;p22"/>
          <p:cNvSpPr/>
          <p:nvPr/>
        </p:nvSpPr>
        <p:spPr>
          <a:xfrm>
            <a:off x="6280190" y="39921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7017306" y="407003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Daily Granularity</a:t>
            </a:r>
            <a:endParaRPr sz="2200" b="0" i="0" u="none" strike="noStrike" cap="none"/>
          </a:p>
        </p:txBody>
      </p:sp>
      <p:sp>
        <p:nvSpPr>
          <p:cNvPr id="183" name="Google Shape;183;p22"/>
          <p:cNvSpPr/>
          <p:nvPr/>
        </p:nvSpPr>
        <p:spPr>
          <a:xfrm>
            <a:off x="7017306" y="4560451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Calendar data operates at daily level - no monthly aggregation required for analysis.</a:t>
            </a:r>
            <a:endParaRPr sz="1750" b="0" i="0" u="none" strike="noStrike" cap="none"/>
          </a:p>
        </p:txBody>
      </p:sp>
      <p:sp>
        <p:nvSpPr>
          <p:cNvPr id="184" name="Google Shape;184;p22"/>
          <p:cNvSpPr/>
          <p:nvPr/>
        </p:nvSpPr>
        <p:spPr>
          <a:xfrm>
            <a:off x="6280190" y="57398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2EEEE"/>
          </a:solidFill>
          <a:ln w="9525" cap="flat" cmpd="sng">
            <a:solidFill>
              <a:srgbClr val="D8D4D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7017306" y="581775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2200"/>
              <a:buFont typeface="Gelasio"/>
              <a:buNone/>
            </a:pPr>
            <a:r>
              <a:rPr lang="en-US" sz="2200" b="0" i="0" u="none" strike="noStrike" cap="none">
                <a:solidFill>
                  <a:srgbClr val="6F6F5D"/>
                </a:solidFill>
                <a:latin typeface="Gelasio"/>
                <a:ea typeface="Gelasio"/>
                <a:cs typeface="Gelasio"/>
                <a:sym typeface="Gelasio"/>
              </a:rPr>
              <a:t>Tooltip Optimization</a:t>
            </a:r>
            <a:endParaRPr sz="2200" b="0" i="0" u="none" strike="noStrike" cap="none"/>
          </a:p>
        </p:txBody>
      </p:sp>
      <p:sp>
        <p:nvSpPr>
          <p:cNvPr id="186" name="Google Shape;186;p22"/>
          <p:cNvSpPr/>
          <p:nvPr/>
        </p:nvSpPr>
        <p:spPr>
          <a:xfrm>
            <a:off x="7017306" y="6308169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6F6F5D"/>
              </a:buClr>
              <a:buSzPts val="1750"/>
              <a:buFont typeface="Lato"/>
              <a:buNone/>
            </a:pPr>
            <a:r>
              <a:rPr lang="en-US" sz="1750" b="0" i="0" u="none" strike="noStrike" cap="none">
                <a:solidFill>
                  <a:srgbClr val="6F6F5D"/>
                </a:solidFill>
                <a:latin typeface="Lato"/>
                <a:ea typeface="Lato"/>
                <a:cs typeface="Lato"/>
                <a:sym typeface="Lato"/>
              </a:rPr>
              <a:t>When multiple listings exist in one visualization bar, tooltips display sample listing names for clarity.</a:t>
            </a:r>
            <a:endParaRPr sz="1750" b="0" i="0" u="none" strike="noStrike" cap="non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12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26</cp:revision>
  <dcterms:modified xsi:type="dcterms:W3CDTF">2025-09-21T04:22:21Z</dcterms:modified>
</cp:coreProperties>
</file>